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2" r:id="rId5"/>
    <p:sldId id="263" r:id="rId6"/>
    <p:sldId id="264" r:id="rId7"/>
    <p:sldId id="267" r:id="rId8"/>
    <p:sldId id="268" r:id="rId9"/>
    <p:sldId id="269" r:id="rId10"/>
    <p:sldId id="265" r:id="rId11"/>
    <p:sldId id="270" r:id="rId12"/>
    <p:sldId id="261" r:id="rId13"/>
    <p:sldId id="260" r:id="rId14"/>
    <p:sldId id="266" r:id="rId15"/>
    <p:sldId id="271" r:id="rId16"/>
    <p:sldId id="275" r:id="rId17"/>
    <p:sldId id="272" r:id="rId18"/>
    <p:sldId id="274" r:id="rId19"/>
    <p:sldId id="257" r:id="rId20"/>
    <p:sldId id="273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69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686E7-39D4-49E0-9F27-364B882CB361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4BA5E-BAB2-4F48-AB3C-5C1708069B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78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356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70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3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62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68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28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3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983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81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73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402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3436E-A85D-4826-B08D-E414528B0366}" type="datetimeFigureOut">
              <a:rPr lang="es-ES" smtClean="0"/>
              <a:t>03/03/2017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79775-C7B9-4782-BE02-A01A08BAE4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8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hyperlink" Target="http://www.bootlin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10765"/>
            <a:ext cx="9144000" cy="3620278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sz="88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sz="8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US" sz="8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sz="8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 </a:t>
            </a:r>
            <a:br>
              <a:rPr lang="en-US" sz="8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sz="88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sz="8800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sz="8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4869024"/>
            <a:ext cx="1639893" cy="16398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62" y="4866663"/>
            <a:ext cx="1642254" cy="16422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234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Etiquetas: Textos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Texto: &lt;p&gt; Esto es un texto &lt;/p&gt;</a:t>
            </a:r>
          </a:p>
          <a:p>
            <a:r>
              <a:rPr lang="es-ES" sz="2000" dirty="0"/>
              <a:t>Enlace: &lt;a </a:t>
            </a:r>
            <a:r>
              <a:rPr lang="es-ES" sz="2000" dirty="0" err="1"/>
              <a:t>href</a:t>
            </a:r>
            <a:r>
              <a:rPr lang="es-ES" sz="2000" dirty="0"/>
              <a:t>=”http://www.nombredominio.com” target=”_</a:t>
            </a:r>
            <a:r>
              <a:rPr lang="es-ES" sz="2000" dirty="0" err="1"/>
              <a:t>blank</a:t>
            </a:r>
            <a:r>
              <a:rPr lang="es-ES" sz="2000" dirty="0"/>
              <a:t>”&gt; Nombre del enlace&lt;/a&gt;</a:t>
            </a:r>
          </a:p>
          <a:p>
            <a:r>
              <a:rPr lang="es-ES" sz="2000" dirty="0"/>
              <a:t>Encabezados h1-h6: &lt;h1&gt;Encabezado&lt;/h1&gt;</a:t>
            </a:r>
            <a:endParaRPr lang="es-ES" sz="2000" b="1" i="1" dirty="0"/>
          </a:p>
          <a:p>
            <a:r>
              <a:rPr lang="pt-BR" sz="2000" dirty="0"/>
              <a:t>Link a </a:t>
            </a:r>
            <a:r>
              <a:rPr lang="pt-BR" sz="2000" dirty="0" err="1"/>
              <a:t>email</a:t>
            </a:r>
            <a:r>
              <a:rPr lang="pt-BR" sz="2000" dirty="0"/>
              <a:t>: &lt;a </a:t>
            </a:r>
            <a:r>
              <a:rPr lang="pt-BR" sz="2000" dirty="0" err="1"/>
              <a:t>href</a:t>
            </a:r>
            <a:r>
              <a:rPr lang="pt-BR" sz="2000" dirty="0"/>
              <a:t>=”mailto:tuemail@tuemail.com”&gt; </a:t>
            </a:r>
            <a:r>
              <a:rPr lang="pt-BR" sz="2000" dirty="0" err="1"/>
              <a:t>Contactarme</a:t>
            </a:r>
            <a:r>
              <a:rPr lang="pt-BR" sz="2000" dirty="0"/>
              <a:t> &lt;/a&gt;</a:t>
            </a:r>
          </a:p>
          <a:p>
            <a:r>
              <a:rPr lang="pt-BR" sz="2000" b="1" dirty="0"/>
              <a:t>Negrita</a:t>
            </a:r>
            <a:r>
              <a:rPr lang="pt-BR" sz="2000" dirty="0"/>
              <a:t>:</a:t>
            </a:r>
            <a:r>
              <a:rPr lang="es-ES" sz="2000" dirty="0"/>
              <a:t>&lt;</a:t>
            </a:r>
            <a:r>
              <a:rPr lang="es-ES" sz="2000" dirty="0" err="1"/>
              <a:t>strong</a:t>
            </a:r>
            <a:r>
              <a:rPr lang="es-ES" sz="2000" dirty="0"/>
              <a:t>&gt;Texto &lt;/</a:t>
            </a:r>
            <a:r>
              <a:rPr lang="es-ES" sz="2000" dirty="0" err="1"/>
              <a:t>strong</a:t>
            </a:r>
            <a:r>
              <a:rPr lang="es-ES" sz="2000" dirty="0"/>
              <a:t>&gt;</a:t>
            </a:r>
          </a:p>
          <a:p>
            <a:r>
              <a:rPr lang="es-ES" sz="2000" b="1" i="1" dirty="0"/>
              <a:t>Cursiva:</a:t>
            </a:r>
            <a:r>
              <a:rPr lang="es-ES" sz="2000" dirty="0"/>
              <a:t> &lt;</a:t>
            </a:r>
            <a:r>
              <a:rPr lang="es-ES" sz="2000" dirty="0" err="1"/>
              <a:t>em</a:t>
            </a:r>
            <a:r>
              <a:rPr lang="es-ES" sz="2000" dirty="0"/>
              <a:t>&gt;Texto &lt;/</a:t>
            </a:r>
            <a:r>
              <a:rPr lang="es-ES" sz="2000" dirty="0" err="1"/>
              <a:t>em</a:t>
            </a:r>
            <a:r>
              <a:rPr lang="es-ES" sz="2000" dirty="0"/>
              <a:t>&gt;</a:t>
            </a:r>
          </a:p>
          <a:p>
            <a:r>
              <a:rPr lang="es-ES" sz="2000" b="1" u="sng" dirty="0"/>
              <a:t>Subrayado:</a:t>
            </a:r>
            <a:r>
              <a:rPr lang="es-ES" sz="2000" u="sng" dirty="0"/>
              <a:t> </a:t>
            </a:r>
            <a:r>
              <a:rPr lang="es-ES" sz="2000" dirty="0"/>
              <a:t>&lt;u&gt;Texto subrayado &lt;/u&gt;</a:t>
            </a:r>
          </a:p>
          <a:p>
            <a:r>
              <a:rPr lang="es-ES" sz="2000" dirty="0"/>
              <a:t>Tamaño de letra: </a:t>
            </a:r>
            <a:r>
              <a:rPr lang="fr-FR" sz="2000" dirty="0"/>
              <a:t>&lt;font size=”3″&gt;Texto &lt;/font&gt;</a:t>
            </a:r>
            <a:endParaRPr lang="es-ES" sz="2000" b="1" i="1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859655" y="6271938"/>
            <a:ext cx="273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webSinEstilo.html</a:t>
            </a:r>
          </a:p>
        </p:txBody>
      </p:sp>
    </p:spTree>
    <p:extLst>
      <p:ext uri="{BB962C8B-B14F-4D97-AF65-F5344CB8AC3E}">
        <p14:creationId xmlns:p14="http://schemas.microsoft.com/office/powerpoint/2010/main" val="238615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etiquetas necesitan estilos</a:t>
            </a:r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706291"/>
            <a:ext cx="3286125" cy="1647825"/>
          </a:xfrm>
          <a:prstGeom prst="rect">
            <a:avLst/>
          </a:prstGeom>
        </p:spPr>
      </p:pic>
      <p:pic>
        <p:nvPicPr>
          <p:cNvPr id="15" name="Marcador de contenido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368" y="2591991"/>
            <a:ext cx="3209925" cy="176212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1269614" y="5070753"/>
            <a:ext cx="965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Sin tocar código solo añadiendo </a:t>
            </a:r>
            <a:r>
              <a:rPr lang="es-ES" dirty="0" err="1"/>
              <a:t>BootStrap</a:t>
            </a:r>
            <a:r>
              <a:rPr lang="es-ES" dirty="0"/>
              <a:t> el cual incluye por defecto los estilos a todos los elementos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859655" y="6271938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webConEstilo.html</a:t>
            </a:r>
          </a:p>
        </p:txBody>
      </p:sp>
    </p:spTree>
    <p:extLst>
      <p:ext uri="{BB962C8B-B14F-4D97-AF65-F5344CB8AC3E}">
        <p14:creationId xmlns:p14="http://schemas.microsoft.com/office/powerpoint/2010/main" val="181847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</a:t>
            </a:r>
            <a:r>
              <a:rPr lang="es-ES" dirty="0" err="1"/>
              <a:t>Bootstrap</a:t>
            </a:r>
            <a:r>
              <a:rPr lang="es-ES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Fácil de usar e intuitivo.</a:t>
            </a:r>
          </a:p>
          <a:p>
            <a:r>
              <a:rPr lang="es-ES" dirty="0"/>
              <a:t>Empezar a diseñar web sin conocimientos de CSS.</a:t>
            </a:r>
          </a:p>
          <a:p>
            <a:r>
              <a:rPr lang="es-ES" dirty="0"/>
              <a:t>Una amplia comunidad (</a:t>
            </a:r>
            <a:r>
              <a:rPr lang="es-ES" dirty="0" err="1"/>
              <a:t>Stack</a:t>
            </a:r>
            <a:r>
              <a:rPr lang="es-ES" dirty="0"/>
              <a:t> </a:t>
            </a:r>
            <a:r>
              <a:rPr lang="es-ES" dirty="0" err="1"/>
              <a:t>Overflow</a:t>
            </a:r>
            <a:r>
              <a:rPr lang="es-ES" dirty="0"/>
              <a:t> siempre tiene una respuesta).</a:t>
            </a:r>
          </a:p>
          <a:p>
            <a:r>
              <a:rPr lang="es-ES" dirty="0"/>
              <a:t>Es muy utilizado a nivel comercial y otros </a:t>
            </a:r>
            <a:r>
              <a:rPr lang="es-ES" dirty="0" err="1"/>
              <a:t>frameworks</a:t>
            </a:r>
            <a:r>
              <a:rPr lang="es-ES" dirty="0"/>
              <a:t> siguen el mismo modelo de rejilla.</a:t>
            </a:r>
          </a:p>
          <a:p>
            <a:r>
              <a:rPr lang="es-ES" dirty="0"/>
              <a:t>Gran variedad de plantillas gratuitas.</a:t>
            </a:r>
          </a:p>
          <a:p>
            <a:r>
              <a:rPr lang="es-ES" dirty="0"/>
              <a:t>Orientado al </a:t>
            </a:r>
            <a:r>
              <a:rPr lang="es-ES" dirty="0" err="1"/>
              <a:t>ResponsiveDesign</a:t>
            </a:r>
            <a:endParaRPr lang="es-ES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60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¿Qué es eso?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43" y="1366296"/>
            <a:ext cx="7582257" cy="4506757"/>
          </a:xfrm>
          <a:prstGeom prst="rect">
            <a:avLst/>
          </a:prstGeom>
        </p:spPr>
      </p:pic>
      <p:sp>
        <p:nvSpPr>
          <p:cNvPr id="6" name="Rectángulo: una sola esquina cortada 5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ángulo 10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985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Vale esto esta muy bien pero…</a:t>
            </a:r>
            <a:br>
              <a:rPr lang="es-ES" dirty="0"/>
            </a:br>
            <a:r>
              <a:rPr lang="es-ES" dirty="0"/>
              <a:t>¿Cómo funciona?</a:t>
            </a:r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332388" y="1850708"/>
            <a:ext cx="9042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/>
              <a:t>Bootstrap</a:t>
            </a:r>
            <a:r>
              <a:rPr lang="es-ES" dirty="0"/>
              <a:t> define un sistema de rejillas formada por filas y columnas. Una fila contiene 12 columnas. Se puede anidar una fila dentro de una columna y esta nueva fila podrá incluir en su interior 12 columnas. Para ello se utiliza la etiqueta </a:t>
            </a:r>
            <a:r>
              <a:rPr lang="es-ES" dirty="0" err="1"/>
              <a:t>vacia</a:t>
            </a:r>
            <a:r>
              <a:rPr lang="es-ES" dirty="0"/>
              <a:t> </a:t>
            </a:r>
            <a:r>
              <a:rPr lang="es-ES" b="1" dirty="0"/>
              <a:t>&lt;div&gt; </a:t>
            </a:r>
            <a:r>
              <a:rPr lang="es-ES" dirty="0"/>
              <a:t>que no contiene ningún estilo y se le asignan los estilos a través del atributo </a:t>
            </a:r>
            <a:r>
              <a:rPr lang="es-ES" dirty="0" err="1"/>
              <a:t>class</a:t>
            </a:r>
            <a:r>
              <a:rPr lang="es-ES" dirty="0"/>
              <a:t>: </a:t>
            </a:r>
            <a:r>
              <a:rPr lang="en-US" b="1" dirty="0"/>
              <a:t>&lt;div class="col-md-6"&gt; &lt;div class="row"&gt;</a:t>
            </a:r>
            <a:endParaRPr lang="es-ES" b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88" y="3109228"/>
            <a:ext cx="9042301" cy="2847072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6859655" y="6271938"/>
            <a:ext cx="207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rejilla.html</a:t>
            </a:r>
          </a:p>
        </p:txBody>
      </p:sp>
    </p:spTree>
    <p:extLst>
      <p:ext uri="{BB962C8B-B14F-4D97-AF65-F5344CB8AC3E}">
        <p14:creationId xmlns:p14="http://schemas.microsoft.com/office/powerpoint/2010/main" val="394172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Diseñando </a:t>
            </a:r>
            <a:r>
              <a:rPr lang="es-ES" dirty="0" err="1"/>
              <a:t>Responsive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4255"/>
          </a:xfrm>
        </p:spPr>
        <p:txBody>
          <a:bodyPr>
            <a:normAutofit fontScale="92500" lnSpcReduction="20000"/>
          </a:bodyPr>
          <a:lstStyle/>
          <a:p>
            <a:r>
              <a:rPr lang="es-ES" sz="2400" dirty="0"/>
              <a:t>Las filas se colocan dentro de un elemento .</a:t>
            </a:r>
            <a:r>
              <a:rPr lang="es-ES" sz="2400" dirty="0" err="1"/>
              <a:t>container</a:t>
            </a:r>
            <a:r>
              <a:rPr lang="es-ES" sz="2400" dirty="0"/>
              <a:t> (&lt;div </a:t>
            </a:r>
            <a:r>
              <a:rPr lang="es-ES" sz="2400" dirty="0" err="1"/>
              <a:t>class</a:t>
            </a:r>
            <a:r>
              <a:rPr lang="es-ES" sz="2400" dirty="0"/>
              <a:t>=“</a:t>
            </a:r>
            <a:r>
              <a:rPr lang="es-ES" sz="2400" dirty="0" err="1"/>
              <a:t>container</a:t>
            </a:r>
            <a:r>
              <a:rPr lang="es-ES" sz="2400" dirty="0"/>
              <a:t>”&gt;)</a:t>
            </a:r>
          </a:p>
          <a:p>
            <a:r>
              <a:rPr lang="es-ES" sz="2400" dirty="0"/>
              <a:t>Las filas solo pueden tener como hijos columnas.</a:t>
            </a:r>
          </a:p>
          <a:p>
            <a:r>
              <a:rPr lang="es-ES" sz="2400" dirty="0"/>
              <a:t>El contenido se coloca en columnas.</a:t>
            </a:r>
          </a:p>
          <a:p>
            <a:r>
              <a:rPr lang="es-ES" sz="2400" dirty="0"/>
              <a:t>Dependiendo del ancho del dispositivo donde se visualiza la web se verán ciertas cosas o no. Eso se puede controlar a través de las Media </a:t>
            </a:r>
            <a:r>
              <a:rPr lang="es-ES" sz="2400" dirty="0" err="1"/>
              <a:t>Queries</a:t>
            </a:r>
            <a:endParaRPr lang="es-ES" sz="2400" dirty="0"/>
          </a:p>
          <a:p>
            <a:endParaRPr lang="es-ES" sz="2400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988559"/>
              </p:ext>
            </p:extLst>
          </p:nvPr>
        </p:nvGraphicFramePr>
        <p:xfrm>
          <a:off x="838199" y="3522220"/>
          <a:ext cx="10515600" cy="232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1523694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2706958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89385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304679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6022882"/>
                    </a:ext>
                  </a:extLst>
                </a:gridCol>
              </a:tblGrid>
              <a:tr h="58572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Dispositivos Pequeños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Tablets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Ordenadores Pequeños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Ordenadores Grandes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6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Pantalla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&lt;768px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&gt;768px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&gt;992px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&gt;1200px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378727"/>
                  </a:ext>
                </a:extLst>
              </a:tr>
              <a:tr h="405380">
                <a:tc>
                  <a:txBody>
                    <a:bodyPr/>
                    <a:lstStyle/>
                    <a:p>
                      <a:r>
                        <a:rPr lang="es-ES" dirty="0"/>
                        <a:t>Prefijo Columna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.col-</a:t>
                      </a:r>
                      <a:r>
                        <a:rPr lang="es-ES" dirty="0" err="1"/>
                        <a:t>xs</a:t>
                      </a:r>
                      <a:r>
                        <a:rPr lang="es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.col-</a:t>
                      </a:r>
                      <a:r>
                        <a:rPr lang="es-ES" dirty="0" err="1"/>
                        <a:t>sm</a:t>
                      </a:r>
                      <a:r>
                        <a:rPr lang="es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.col-md-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.col-</a:t>
                      </a:r>
                      <a:r>
                        <a:rPr lang="es-ES" dirty="0" err="1"/>
                        <a:t>lg</a:t>
                      </a:r>
                      <a:r>
                        <a:rPr lang="es-E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03903"/>
                  </a:ext>
                </a:extLst>
              </a:tr>
              <a:tr h="458756">
                <a:tc>
                  <a:txBody>
                    <a:bodyPr/>
                    <a:lstStyle/>
                    <a:p>
                      <a:r>
                        <a:rPr lang="es-ES" dirty="0"/>
                        <a:t>Comportamiento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Columnas siempre en horizontal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Si se estrecha el navegador, las columnas se muestran verticalmente. A medida que aumenta su anchura, la rejilla muestra su aspecto horizontal normal.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72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60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Diseñando </a:t>
            </a:r>
            <a:r>
              <a:rPr lang="es-ES" dirty="0" err="1"/>
              <a:t>Responsive</a:t>
            </a:r>
            <a:endParaRPr lang="es-ES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662" y="3643709"/>
            <a:ext cx="7762875" cy="18478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78" y="1690688"/>
            <a:ext cx="11772900" cy="1095375"/>
          </a:xfrm>
          <a:prstGeom prst="rect">
            <a:avLst/>
          </a:prstGeom>
        </p:spPr>
      </p:pic>
      <p:sp>
        <p:nvSpPr>
          <p:cNvPr id="16" name="Flecha: hacia abajo 15"/>
          <p:cNvSpPr/>
          <p:nvPr/>
        </p:nvSpPr>
        <p:spPr>
          <a:xfrm>
            <a:off x="5264149" y="2665811"/>
            <a:ext cx="1231900" cy="857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6760560" y="2786063"/>
            <a:ext cx="3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encoger la pantalla se reordenan las columnas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859655" y="6271938"/>
            <a:ext cx="207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rejilla.html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/>
          <a:srcRect t="45818"/>
          <a:stretch/>
        </p:blipFill>
        <p:spPr>
          <a:xfrm>
            <a:off x="9156700" y="5271371"/>
            <a:ext cx="2876550" cy="56769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Rectángulo 19"/>
          <p:cNvSpPr/>
          <p:nvPr/>
        </p:nvSpPr>
        <p:spPr>
          <a:xfrm>
            <a:off x="10674350" y="5271371"/>
            <a:ext cx="361950" cy="283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9753600" y="4625040"/>
            <a:ext cx="256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Inspector de elementos del Navegador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4386365" y="5482542"/>
            <a:ext cx="341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http://getbootstrap.com/css/#grid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82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Elementos: Listas</a:t>
            </a:r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38199" y="1834763"/>
            <a:ext cx="339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Lista Desordenada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Elemento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Elemento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Elemento 3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578350" y="1900681"/>
            <a:ext cx="339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Lista Ordenada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Elemento 1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Elemento 2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Elemento 3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8615629" y="1797627"/>
            <a:ext cx="339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Lista sin Estilo</a:t>
            </a:r>
          </a:p>
          <a:p>
            <a:r>
              <a:rPr lang="es-ES" dirty="0"/>
              <a:t>Elemento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Elemento 2</a:t>
            </a:r>
          </a:p>
          <a:p>
            <a:r>
              <a:rPr lang="es-ES" dirty="0"/>
              <a:t>Elemento 3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859655" y="6271938"/>
            <a:ext cx="20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Ejemplo: listas.html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143990" y="5370238"/>
            <a:ext cx="3904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http://getbootstrap.com/css/#type-lists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82599" y="3365500"/>
            <a:ext cx="334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r>
              <a:rPr lang="es-ES" dirty="0"/>
              <a:t>   &lt;li&gt;Elemento 1&lt;/li&gt;</a:t>
            </a:r>
          </a:p>
          <a:p>
            <a:r>
              <a:rPr lang="es-ES" dirty="0"/>
              <a:t>   &lt;li&gt;Elemento 2&lt;/li&gt;</a:t>
            </a:r>
          </a:p>
          <a:p>
            <a:r>
              <a:rPr lang="es-ES" dirty="0"/>
              <a:t>   &lt;li&gt;Elemento 3&lt;/li&gt;</a:t>
            </a:r>
          </a:p>
          <a:p>
            <a:r>
              <a:rPr lang="es-ES" dirty="0"/>
              <a:t>&lt;/</a:t>
            </a:r>
            <a:r>
              <a:rPr lang="es-ES" dirty="0" err="1"/>
              <a:t>ul</a:t>
            </a:r>
            <a:r>
              <a:rPr lang="es-ES" dirty="0"/>
              <a:t>&gt;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231122" y="3365500"/>
            <a:ext cx="334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ol</a:t>
            </a:r>
            <a:r>
              <a:rPr lang="es-ES" dirty="0"/>
              <a:t>&gt;</a:t>
            </a:r>
          </a:p>
          <a:p>
            <a:r>
              <a:rPr lang="es-ES" dirty="0"/>
              <a:t>   &lt;li&gt;Elemento 1&lt;/li&gt;</a:t>
            </a:r>
          </a:p>
          <a:p>
            <a:r>
              <a:rPr lang="es-ES" dirty="0"/>
              <a:t>   &lt;li&gt;Elemento 2&lt;/li&gt;</a:t>
            </a:r>
          </a:p>
          <a:p>
            <a:r>
              <a:rPr lang="es-ES" dirty="0"/>
              <a:t>   &lt;li&gt;Elemento 3&lt;/li&gt;</a:t>
            </a:r>
          </a:p>
          <a:p>
            <a:r>
              <a:rPr lang="es-ES" dirty="0"/>
              <a:t>&lt;/</a:t>
            </a:r>
            <a:r>
              <a:rPr lang="es-ES" dirty="0" err="1"/>
              <a:t>ol</a:t>
            </a:r>
            <a:r>
              <a:rPr lang="es-ES" dirty="0"/>
              <a:t>&gt;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429007" y="3300894"/>
            <a:ext cx="334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&lt;</a:t>
            </a:r>
            <a:r>
              <a:rPr lang="es-ES" dirty="0" err="1"/>
              <a:t>ul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="</a:t>
            </a:r>
            <a:r>
              <a:rPr lang="es-ES" dirty="0" err="1"/>
              <a:t>list-unstyled</a:t>
            </a:r>
            <a:r>
              <a:rPr lang="es-ES" dirty="0"/>
              <a:t>"&gt;</a:t>
            </a:r>
          </a:p>
          <a:p>
            <a:r>
              <a:rPr lang="es-ES" dirty="0"/>
              <a:t>   &lt;li&gt;Elemento 1</a:t>
            </a:r>
          </a:p>
          <a:p>
            <a:r>
              <a:rPr lang="es-ES" dirty="0"/>
              <a:t>         &lt;</a:t>
            </a:r>
            <a:r>
              <a:rPr lang="es-ES" dirty="0" err="1"/>
              <a:t>ul</a:t>
            </a:r>
            <a:r>
              <a:rPr lang="es-ES" dirty="0"/>
              <a:t>&gt;            	</a:t>
            </a:r>
          </a:p>
          <a:p>
            <a:r>
              <a:rPr lang="es-ES" dirty="0"/>
              <a:t>               &lt;li&gt;Elemento 2&lt;/li&gt;</a:t>
            </a:r>
          </a:p>
          <a:p>
            <a:r>
              <a:rPr lang="es-ES" dirty="0"/>
              <a:t>         &lt;/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r>
              <a:rPr lang="es-ES" dirty="0"/>
              <a:t>   &lt;/li&gt;	</a:t>
            </a:r>
          </a:p>
          <a:p>
            <a:r>
              <a:rPr lang="es-ES" dirty="0"/>
              <a:t>   &lt;li&gt;Elemento 3&lt;/li&gt;</a:t>
            </a:r>
          </a:p>
          <a:p>
            <a:r>
              <a:rPr lang="es-ES" dirty="0"/>
              <a:t>&lt;/</a:t>
            </a:r>
            <a:r>
              <a:rPr lang="es-ES" dirty="0" err="1"/>
              <a:t>ul</a:t>
            </a:r>
            <a:r>
              <a:rPr lang="es-ES" dirty="0"/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864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6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http://www.bootlint.com/</a:t>
            </a:r>
            <a:r>
              <a:rPr lang="es-ES" dirty="0"/>
              <a:t> </a:t>
            </a:r>
            <a:r>
              <a:rPr lang="es-ES" sz="2400" dirty="0"/>
              <a:t>Herramienta online para corrección errores de </a:t>
            </a:r>
            <a:r>
              <a:rPr lang="es-ES" sz="2400" dirty="0" err="1"/>
              <a:t>bootstrap</a:t>
            </a:r>
            <a:endParaRPr lang="es-ES" sz="2400" dirty="0"/>
          </a:p>
          <a:p>
            <a:r>
              <a:rPr lang="es-ES" dirty="0">
                <a:hlinkClick r:id="rId3"/>
              </a:rPr>
              <a:t>http://getbootstrap.com/</a:t>
            </a:r>
            <a:r>
              <a:rPr lang="es-ES" dirty="0"/>
              <a:t> </a:t>
            </a:r>
            <a:r>
              <a:rPr lang="es-ES" sz="2400" dirty="0"/>
              <a:t>Pagina oficial con documentación.</a:t>
            </a:r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25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Herramientas: Navegador y editor de Textos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447799" y="5398722"/>
            <a:ext cx="307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https://code.visualstudio.com/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37986"/>
            <a:ext cx="4531469" cy="256073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196907" y="5392909"/>
            <a:ext cx="171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https://atom.io/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44" y="2837986"/>
            <a:ext cx="5646752" cy="256073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49" y="2188717"/>
            <a:ext cx="2762250" cy="571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2150274"/>
            <a:ext cx="609600" cy="6096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2149135" y="2224241"/>
            <a:ext cx="270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Visual Studio </a:t>
            </a:r>
            <a:r>
              <a:rPr lang="es-ES" sz="2400" b="1" dirty="0" err="1"/>
              <a:t>Code</a:t>
            </a:r>
            <a:endParaRPr lang="es-ES" sz="2400" b="1" dirty="0"/>
          </a:p>
        </p:txBody>
      </p:sp>
      <p:sp>
        <p:nvSpPr>
          <p:cNvPr id="18" name="Rectángulo: una sola esquina cortada 17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Rectángulo 20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22" name="Rectángulo 21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565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207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¿Editar y ver cambios? Usando el navegador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16" y="1473311"/>
            <a:ext cx="2762250" cy="2524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56" t="1190"/>
          <a:stretch/>
        </p:blipFill>
        <p:spPr>
          <a:xfrm>
            <a:off x="4520011" y="1636902"/>
            <a:ext cx="6761596" cy="4119894"/>
          </a:xfrm>
          <a:prstGeom prst="rect">
            <a:avLst/>
          </a:prstGeom>
        </p:spPr>
      </p:pic>
      <p:sp>
        <p:nvSpPr>
          <p:cNvPr id="6" name="Flecha: a la derecha 5"/>
          <p:cNvSpPr/>
          <p:nvPr/>
        </p:nvSpPr>
        <p:spPr>
          <a:xfrm>
            <a:off x="3332086" y="2165778"/>
            <a:ext cx="834500" cy="878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838199" y="4030119"/>
            <a:ext cx="3267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Se puede editar en tiempo real el HTML de una web, </a:t>
            </a:r>
            <a:r>
              <a:rPr lang="es-ES" dirty="0" err="1"/>
              <a:t>asi</a:t>
            </a:r>
            <a:r>
              <a:rPr lang="es-ES" dirty="0"/>
              <a:t> como depurar el código, ver el </a:t>
            </a:r>
            <a:r>
              <a:rPr lang="es-ES" dirty="0" err="1"/>
              <a:t>debug</a:t>
            </a:r>
            <a:r>
              <a:rPr lang="es-ES" dirty="0"/>
              <a:t> a través de la consola o el tiempo que tardan en descargarse los archivos.</a:t>
            </a:r>
          </a:p>
        </p:txBody>
      </p:sp>
      <p:sp>
        <p:nvSpPr>
          <p:cNvPr id="8" name="Rectángulo: una sola esquina cortada 7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ángulo 12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90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7400" y="365125"/>
            <a:ext cx="9296400" cy="1325563"/>
          </a:xfrm>
        </p:spPr>
        <p:txBody>
          <a:bodyPr/>
          <a:lstStyle/>
          <a:p>
            <a:r>
              <a:rPr lang="es-ES" dirty="0"/>
              <a:t>HTML5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HTML5 es un lenguaje de marcado no de programación. Utiliza etiquetas anidadas una dentro de otra. Esta orientado hacia la </a:t>
            </a:r>
            <a:r>
              <a:rPr lang="es-ES" dirty="0" err="1"/>
              <a:t>WebSemántica</a:t>
            </a:r>
            <a:r>
              <a:rPr lang="es-ES" dirty="0"/>
              <a:t>, aquella que los programas informáticos son capaces de entender.</a:t>
            </a:r>
          </a:p>
          <a:p>
            <a:r>
              <a:rPr lang="es-ES" dirty="0"/>
              <a:t>HTML5 se compone de HTML, CSS3 y JavaScript.</a:t>
            </a:r>
          </a:p>
          <a:p>
            <a:r>
              <a:rPr lang="es-ES" dirty="0"/>
              <a:t>HTML proporciona la estructura.</a:t>
            </a:r>
          </a:p>
          <a:p>
            <a:r>
              <a:rPr lang="es-ES" dirty="0"/>
              <a:t>CSS3 el diseño.</a:t>
            </a:r>
          </a:p>
          <a:p>
            <a:r>
              <a:rPr lang="es-ES" dirty="0"/>
              <a:t>JavaScript la funcionalidad.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8306"/>
            <a:ext cx="1219200" cy="1219200"/>
          </a:xfrm>
          <a:prstGeom prst="rect">
            <a:avLst/>
          </a:prstGeom>
        </p:spPr>
      </p:pic>
      <p:sp>
        <p:nvSpPr>
          <p:cNvPr id="6" name="Rectángulo: una sola esquina cortada 5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ángulo 10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0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ejemplo de coexistencia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655233" y="1325801"/>
            <a:ext cx="5444067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/>
              <a:t>&lt;!DOCTYPE </a:t>
            </a:r>
            <a:r>
              <a:rPr lang="es-ES" sz="1100" dirty="0" err="1"/>
              <a:t>html</a:t>
            </a:r>
            <a:r>
              <a:rPr lang="es-ES" sz="1100" dirty="0"/>
              <a:t>&gt;</a:t>
            </a:r>
          </a:p>
          <a:p>
            <a:r>
              <a:rPr lang="es-ES" sz="1100" dirty="0"/>
              <a:t>&lt;</a:t>
            </a:r>
            <a:r>
              <a:rPr lang="es-ES" sz="1100" dirty="0" err="1"/>
              <a:t>html</a:t>
            </a:r>
            <a:r>
              <a:rPr lang="es-ES" sz="1100" dirty="0"/>
              <a:t> </a:t>
            </a:r>
            <a:r>
              <a:rPr lang="es-ES" sz="1100" dirty="0" err="1"/>
              <a:t>lang</a:t>
            </a:r>
            <a:r>
              <a:rPr lang="es-ES" sz="1100" dirty="0"/>
              <a:t>="en"&gt;</a:t>
            </a:r>
          </a:p>
          <a:p>
            <a:endParaRPr lang="es-ES" sz="1100" dirty="0"/>
          </a:p>
          <a:p>
            <a:r>
              <a:rPr lang="es-ES" sz="1100" dirty="0"/>
              <a:t>  &lt;head&gt;</a:t>
            </a:r>
          </a:p>
          <a:p>
            <a:r>
              <a:rPr lang="es-ES" sz="1100" dirty="0"/>
              <a:t>    &lt;meta http-</a:t>
            </a:r>
            <a:r>
              <a:rPr lang="es-ES" sz="1100" dirty="0" err="1"/>
              <a:t>equiv</a:t>
            </a:r>
            <a:r>
              <a:rPr lang="es-ES" sz="1100" dirty="0"/>
              <a:t>="</a:t>
            </a:r>
            <a:r>
              <a:rPr lang="es-ES" sz="1100" dirty="0" err="1"/>
              <a:t>content-type</a:t>
            </a:r>
            <a:r>
              <a:rPr lang="es-ES" sz="1100" dirty="0"/>
              <a:t>" </a:t>
            </a:r>
            <a:r>
              <a:rPr lang="es-ES" sz="1100" dirty="0" err="1"/>
              <a:t>content</a:t>
            </a:r>
            <a:r>
              <a:rPr lang="es-ES" sz="1100" dirty="0"/>
              <a:t>="</a:t>
            </a:r>
            <a:r>
              <a:rPr lang="es-ES" sz="1100" dirty="0" err="1"/>
              <a:t>text</a:t>
            </a:r>
            <a:r>
              <a:rPr lang="es-ES" sz="1100" dirty="0"/>
              <a:t>/</a:t>
            </a:r>
            <a:r>
              <a:rPr lang="es-ES" sz="1100" dirty="0" err="1"/>
              <a:t>html</a:t>
            </a:r>
            <a:r>
              <a:rPr lang="es-ES" sz="1100" dirty="0"/>
              <a:t>; </a:t>
            </a:r>
            <a:r>
              <a:rPr lang="es-ES" sz="1100" dirty="0" err="1"/>
              <a:t>charset</a:t>
            </a:r>
            <a:r>
              <a:rPr lang="es-ES" sz="1100" dirty="0"/>
              <a:t>=UTF-8"&gt;</a:t>
            </a:r>
          </a:p>
          <a:p>
            <a:r>
              <a:rPr lang="es-ES" sz="1100" dirty="0"/>
              <a:t>    &lt;meta </a:t>
            </a:r>
            <a:r>
              <a:rPr lang="es-ES" sz="1100" dirty="0" err="1"/>
              <a:t>charset</a:t>
            </a:r>
            <a:r>
              <a:rPr lang="es-ES" sz="1100" dirty="0"/>
              <a:t>="utf-8"&gt;</a:t>
            </a:r>
          </a:p>
          <a:p>
            <a:r>
              <a:rPr lang="es-ES" sz="1100" dirty="0"/>
              <a:t>    &lt;meta http-</a:t>
            </a:r>
            <a:r>
              <a:rPr lang="es-ES" sz="1100" dirty="0" err="1"/>
              <a:t>equiv</a:t>
            </a:r>
            <a:r>
              <a:rPr lang="es-ES" sz="1100" dirty="0"/>
              <a:t>="X-UA-Compatible" </a:t>
            </a:r>
            <a:r>
              <a:rPr lang="es-ES" sz="1100" dirty="0" err="1"/>
              <a:t>content</a:t>
            </a:r>
            <a:r>
              <a:rPr lang="es-ES" sz="1100" dirty="0"/>
              <a:t>="IE=</a:t>
            </a:r>
            <a:r>
              <a:rPr lang="es-ES" sz="1100" dirty="0" err="1"/>
              <a:t>edge</a:t>
            </a:r>
            <a:r>
              <a:rPr lang="es-ES" sz="1100" dirty="0"/>
              <a:t>"&gt;</a:t>
            </a:r>
          </a:p>
          <a:p>
            <a:r>
              <a:rPr lang="es-ES" sz="1100" dirty="0"/>
              <a:t>    &lt;meta </a:t>
            </a:r>
            <a:r>
              <a:rPr lang="es-ES" sz="1100" dirty="0" err="1"/>
              <a:t>name</a:t>
            </a:r>
            <a:r>
              <a:rPr lang="es-ES" sz="1100" dirty="0"/>
              <a:t>="</a:t>
            </a:r>
            <a:r>
              <a:rPr lang="es-ES" sz="1100" dirty="0" err="1"/>
              <a:t>viewport</a:t>
            </a:r>
            <a:r>
              <a:rPr lang="es-ES" sz="1100" dirty="0"/>
              <a:t>" </a:t>
            </a:r>
            <a:r>
              <a:rPr lang="es-ES" sz="1100" dirty="0" err="1"/>
              <a:t>content</a:t>
            </a:r>
            <a:r>
              <a:rPr lang="es-ES" sz="1100" dirty="0"/>
              <a:t>="</a:t>
            </a:r>
            <a:r>
              <a:rPr lang="es-ES" sz="1100" dirty="0" err="1"/>
              <a:t>width</a:t>
            </a:r>
            <a:r>
              <a:rPr lang="es-ES" sz="1100" dirty="0"/>
              <a:t>=</a:t>
            </a:r>
            <a:r>
              <a:rPr lang="es-ES" sz="1100" dirty="0" err="1"/>
              <a:t>device-width</a:t>
            </a:r>
            <a:r>
              <a:rPr lang="es-ES" sz="1100" dirty="0"/>
              <a:t>, </a:t>
            </a:r>
            <a:r>
              <a:rPr lang="es-ES" sz="1100" dirty="0" err="1"/>
              <a:t>initial-scale</a:t>
            </a:r>
            <a:r>
              <a:rPr lang="es-ES" sz="1100" dirty="0"/>
              <a:t>=1"&gt;</a:t>
            </a:r>
          </a:p>
          <a:p>
            <a:r>
              <a:rPr lang="es-ES" sz="1100" dirty="0"/>
              <a:t>    &lt;meta </a:t>
            </a:r>
            <a:r>
              <a:rPr lang="es-ES" sz="1100" dirty="0" err="1"/>
              <a:t>name</a:t>
            </a:r>
            <a:r>
              <a:rPr lang="es-ES" sz="1100" dirty="0"/>
              <a:t>="</a:t>
            </a:r>
            <a:r>
              <a:rPr lang="es-ES" sz="1100" dirty="0" err="1"/>
              <a:t>description</a:t>
            </a:r>
            <a:r>
              <a:rPr lang="es-ES" sz="1100" dirty="0"/>
              <a:t>" </a:t>
            </a:r>
            <a:r>
              <a:rPr lang="es-ES" sz="1100" dirty="0" err="1"/>
              <a:t>content</a:t>
            </a:r>
            <a:r>
              <a:rPr lang="es-ES" sz="1100" dirty="0"/>
              <a:t>=""&gt;</a:t>
            </a:r>
          </a:p>
          <a:p>
            <a:r>
              <a:rPr lang="es-ES" sz="1100" dirty="0"/>
              <a:t>    &lt;meta </a:t>
            </a:r>
            <a:r>
              <a:rPr lang="es-ES" sz="1100" dirty="0" err="1"/>
              <a:t>name</a:t>
            </a:r>
            <a:r>
              <a:rPr lang="es-ES" sz="1100" dirty="0"/>
              <a:t>="</a:t>
            </a:r>
            <a:r>
              <a:rPr lang="es-ES" sz="1100" dirty="0" err="1"/>
              <a:t>author</a:t>
            </a:r>
            <a:r>
              <a:rPr lang="es-ES" sz="1100" dirty="0"/>
              <a:t>" </a:t>
            </a:r>
            <a:r>
              <a:rPr lang="es-ES" sz="1100" dirty="0" err="1"/>
              <a:t>content</a:t>
            </a:r>
            <a:r>
              <a:rPr lang="es-ES" sz="1100" dirty="0"/>
              <a:t>=""&gt;</a:t>
            </a:r>
          </a:p>
          <a:p>
            <a:r>
              <a:rPr lang="es-ES" sz="1100" dirty="0"/>
              <a:t>    &lt;link </a:t>
            </a:r>
            <a:r>
              <a:rPr lang="es-ES" sz="1100" dirty="0" err="1"/>
              <a:t>rel</a:t>
            </a:r>
            <a:r>
              <a:rPr lang="es-ES" sz="1100" dirty="0"/>
              <a:t>="</a:t>
            </a:r>
            <a:r>
              <a:rPr lang="es-ES" sz="1100" dirty="0" err="1"/>
              <a:t>icon</a:t>
            </a:r>
            <a:r>
              <a:rPr lang="es-ES" sz="1100" dirty="0"/>
              <a:t>" </a:t>
            </a:r>
            <a:r>
              <a:rPr lang="es-ES" sz="1100" dirty="0" err="1"/>
              <a:t>href</a:t>
            </a:r>
            <a:r>
              <a:rPr lang="es-ES" sz="1100" dirty="0"/>
              <a:t>="http://getbootstrap.com/favicon.ico"&gt;</a:t>
            </a:r>
          </a:p>
          <a:p>
            <a:endParaRPr lang="es-ES" sz="1100" dirty="0"/>
          </a:p>
          <a:p>
            <a:r>
              <a:rPr lang="es-ES" sz="1100" dirty="0"/>
              <a:t>    &lt;</a:t>
            </a:r>
            <a:r>
              <a:rPr lang="es-ES" sz="1100" dirty="0" err="1"/>
              <a:t>title</a:t>
            </a:r>
            <a:r>
              <a:rPr lang="es-ES" sz="1100" dirty="0"/>
              <a:t>&gt;Starter </a:t>
            </a:r>
            <a:r>
              <a:rPr lang="es-ES" sz="1100" dirty="0" err="1"/>
              <a:t>Template</a:t>
            </a:r>
            <a:r>
              <a:rPr lang="es-ES" sz="1100" dirty="0"/>
              <a:t> </a:t>
            </a:r>
            <a:r>
              <a:rPr lang="es-ES" sz="1100" dirty="0" err="1"/>
              <a:t>for</a:t>
            </a:r>
            <a:r>
              <a:rPr lang="es-ES" sz="1100" dirty="0"/>
              <a:t> </a:t>
            </a:r>
            <a:r>
              <a:rPr lang="es-ES" sz="1100" dirty="0" err="1"/>
              <a:t>Bootstrap</a:t>
            </a:r>
            <a:r>
              <a:rPr lang="es-ES" sz="1100" dirty="0"/>
              <a:t>&lt;/</a:t>
            </a:r>
            <a:r>
              <a:rPr lang="es-ES" sz="1100" dirty="0" err="1"/>
              <a:t>title</a:t>
            </a:r>
            <a:r>
              <a:rPr lang="es-ES" sz="1100" dirty="0"/>
              <a:t>&gt;</a:t>
            </a:r>
          </a:p>
          <a:p>
            <a:endParaRPr lang="es-ES" sz="1100" dirty="0"/>
          </a:p>
          <a:p>
            <a:r>
              <a:rPr lang="es-ES" sz="1100" dirty="0"/>
              <a:t>    &lt;!-- </a:t>
            </a:r>
            <a:r>
              <a:rPr lang="es-ES" sz="1100" dirty="0" err="1"/>
              <a:t>Bootstrap</a:t>
            </a:r>
            <a:r>
              <a:rPr lang="es-ES" sz="1100" dirty="0"/>
              <a:t> </a:t>
            </a:r>
            <a:r>
              <a:rPr lang="es-ES" sz="1100" dirty="0" err="1"/>
              <a:t>core</a:t>
            </a:r>
            <a:r>
              <a:rPr lang="es-ES" sz="1100" dirty="0"/>
              <a:t> CSS --&gt;</a:t>
            </a:r>
          </a:p>
          <a:p>
            <a:r>
              <a:rPr lang="es-ES" sz="1100" dirty="0"/>
              <a:t>    &lt;link </a:t>
            </a:r>
            <a:r>
              <a:rPr lang="es-ES" sz="1100" dirty="0" err="1"/>
              <a:t>href</a:t>
            </a:r>
            <a:r>
              <a:rPr lang="es-ES" sz="1100" dirty="0"/>
              <a:t>="</a:t>
            </a:r>
            <a:r>
              <a:rPr lang="es-ES" sz="1100" dirty="0" err="1"/>
              <a:t>public</a:t>
            </a:r>
            <a:r>
              <a:rPr lang="es-ES" sz="1100" dirty="0"/>
              <a:t>/bootstrap.css" </a:t>
            </a:r>
            <a:r>
              <a:rPr lang="es-ES" sz="1100" dirty="0" err="1"/>
              <a:t>rel</a:t>
            </a:r>
            <a:r>
              <a:rPr lang="es-ES" sz="1100" dirty="0"/>
              <a:t>="</a:t>
            </a:r>
            <a:r>
              <a:rPr lang="es-ES" sz="1100" dirty="0" err="1"/>
              <a:t>stylesheet</a:t>
            </a:r>
            <a:r>
              <a:rPr lang="es-ES" sz="1100" dirty="0"/>
              <a:t>"&gt;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099300" y="1325801"/>
            <a:ext cx="4064000" cy="4339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/>
              <a:t>.</a:t>
            </a:r>
            <a:r>
              <a:rPr lang="es-ES" sz="1200" dirty="0" err="1"/>
              <a:t>btn</a:t>
            </a:r>
            <a:r>
              <a:rPr lang="es-ES" sz="1200" dirty="0"/>
              <a:t> {  </a:t>
            </a:r>
          </a:p>
          <a:p>
            <a:pPr lvl="1"/>
            <a:r>
              <a:rPr lang="es-ES" sz="1200" dirty="0" err="1"/>
              <a:t>display</a:t>
            </a:r>
            <a:r>
              <a:rPr lang="es-ES" sz="1200" dirty="0"/>
              <a:t>: </a:t>
            </a:r>
            <a:r>
              <a:rPr lang="es-ES" sz="1200" dirty="0" err="1"/>
              <a:t>inline</a:t>
            </a:r>
            <a:r>
              <a:rPr lang="es-ES" sz="1200" dirty="0"/>
              <a:t>-block;  </a:t>
            </a:r>
          </a:p>
          <a:p>
            <a:pPr lvl="1"/>
            <a:r>
              <a:rPr lang="es-ES" sz="1200" dirty="0" err="1"/>
              <a:t>padding</a:t>
            </a:r>
            <a:r>
              <a:rPr lang="es-ES" sz="1200" dirty="0"/>
              <a:t>: 6px 12px; </a:t>
            </a:r>
          </a:p>
          <a:p>
            <a:pPr lvl="1"/>
            <a:r>
              <a:rPr lang="es-ES" sz="1200" dirty="0" err="1"/>
              <a:t>margin-bottom</a:t>
            </a:r>
            <a:r>
              <a:rPr lang="es-ES" sz="1200" dirty="0"/>
              <a:t>: 0;  </a:t>
            </a:r>
          </a:p>
          <a:p>
            <a:pPr lvl="1"/>
            <a:r>
              <a:rPr lang="es-ES" sz="1200" dirty="0" err="1"/>
              <a:t>font-size</a:t>
            </a:r>
            <a:r>
              <a:rPr lang="es-ES" sz="1200" dirty="0"/>
              <a:t>: 14px;  </a:t>
            </a:r>
          </a:p>
          <a:p>
            <a:pPr lvl="1"/>
            <a:r>
              <a:rPr lang="es-ES" sz="1200" dirty="0" err="1"/>
              <a:t>font-weight</a:t>
            </a:r>
            <a:r>
              <a:rPr lang="es-ES" sz="1200" dirty="0"/>
              <a:t>: normal;  </a:t>
            </a:r>
          </a:p>
          <a:p>
            <a:pPr lvl="1"/>
            <a:r>
              <a:rPr lang="es-ES" sz="1200" dirty="0"/>
              <a:t>line-</a:t>
            </a:r>
            <a:r>
              <a:rPr lang="es-ES" sz="1200" dirty="0" err="1"/>
              <a:t>height</a:t>
            </a:r>
            <a:r>
              <a:rPr lang="es-ES" sz="1200" dirty="0"/>
              <a:t>: 1.42857143;  </a:t>
            </a:r>
          </a:p>
          <a:p>
            <a:pPr lvl="1"/>
            <a:r>
              <a:rPr lang="es-ES" sz="1200" dirty="0" err="1"/>
              <a:t>text-align</a:t>
            </a:r>
            <a:r>
              <a:rPr lang="es-ES" sz="1200" dirty="0"/>
              <a:t>: center;  </a:t>
            </a:r>
          </a:p>
          <a:p>
            <a:pPr lvl="1"/>
            <a:r>
              <a:rPr lang="es-ES" sz="1200" dirty="0" err="1"/>
              <a:t>white-space</a:t>
            </a:r>
            <a:r>
              <a:rPr lang="es-ES" sz="1200" dirty="0"/>
              <a:t>: </a:t>
            </a:r>
            <a:r>
              <a:rPr lang="es-ES" sz="1200" dirty="0" err="1"/>
              <a:t>nowrap</a:t>
            </a:r>
            <a:r>
              <a:rPr lang="es-ES" sz="1200" dirty="0"/>
              <a:t>;  </a:t>
            </a:r>
          </a:p>
          <a:p>
            <a:pPr lvl="1"/>
            <a:r>
              <a:rPr lang="es-ES" sz="1200" dirty="0"/>
              <a:t>vertical-</a:t>
            </a:r>
            <a:r>
              <a:rPr lang="es-ES" sz="1200" dirty="0" err="1"/>
              <a:t>align</a:t>
            </a:r>
            <a:r>
              <a:rPr lang="es-ES" sz="1200" dirty="0"/>
              <a:t>: </a:t>
            </a:r>
            <a:r>
              <a:rPr lang="es-ES" sz="1200" dirty="0" err="1"/>
              <a:t>middle</a:t>
            </a:r>
            <a:r>
              <a:rPr lang="es-ES" sz="1200" dirty="0"/>
              <a:t>;  </a:t>
            </a:r>
          </a:p>
          <a:p>
            <a:pPr lvl="1"/>
            <a:r>
              <a:rPr lang="es-ES" sz="1200" dirty="0"/>
              <a:t>-ms-</a:t>
            </a:r>
            <a:r>
              <a:rPr lang="es-ES" sz="1200" dirty="0" err="1"/>
              <a:t>touch</a:t>
            </a:r>
            <a:r>
              <a:rPr lang="es-ES" sz="1200" dirty="0"/>
              <a:t>-</a:t>
            </a:r>
            <a:r>
              <a:rPr lang="es-ES" sz="1200" dirty="0" err="1"/>
              <a:t>action</a:t>
            </a:r>
            <a:r>
              <a:rPr lang="es-ES" sz="1200" dirty="0"/>
              <a:t>: </a:t>
            </a:r>
            <a:r>
              <a:rPr lang="es-ES" sz="1200" dirty="0" err="1"/>
              <a:t>manipulation</a:t>
            </a:r>
            <a:r>
              <a:rPr lang="es-ES" sz="1200" dirty="0"/>
              <a:t>;      </a:t>
            </a:r>
            <a:r>
              <a:rPr lang="es-ES" sz="1200" dirty="0" err="1"/>
              <a:t>touch-action</a:t>
            </a:r>
            <a:r>
              <a:rPr lang="es-ES" sz="1200" dirty="0"/>
              <a:t>: </a:t>
            </a:r>
            <a:r>
              <a:rPr lang="es-ES" sz="1200" dirty="0" err="1"/>
              <a:t>manipulation</a:t>
            </a:r>
            <a:r>
              <a:rPr lang="es-ES" sz="1200" dirty="0"/>
              <a:t>;  </a:t>
            </a:r>
          </a:p>
          <a:p>
            <a:pPr lvl="1"/>
            <a:r>
              <a:rPr lang="es-ES" sz="1200" dirty="0"/>
              <a:t>cursor: pointer;  </a:t>
            </a:r>
          </a:p>
          <a:p>
            <a:pPr lvl="1"/>
            <a:r>
              <a:rPr lang="es-ES" sz="1200" dirty="0"/>
              <a:t>-webkit-</a:t>
            </a:r>
            <a:r>
              <a:rPr lang="es-ES" sz="1200" dirty="0" err="1"/>
              <a:t>user</a:t>
            </a:r>
            <a:r>
              <a:rPr lang="es-ES" sz="1200" dirty="0"/>
              <a:t>-</a:t>
            </a:r>
            <a:r>
              <a:rPr lang="es-ES" sz="1200" dirty="0" err="1"/>
              <a:t>select</a:t>
            </a:r>
            <a:r>
              <a:rPr lang="es-ES" sz="1200" dirty="0"/>
              <a:t>: </a:t>
            </a:r>
            <a:r>
              <a:rPr lang="es-ES" sz="1200" dirty="0" err="1"/>
              <a:t>none</a:t>
            </a:r>
            <a:r>
              <a:rPr lang="es-ES" sz="1200" dirty="0"/>
              <a:t>;     </a:t>
            </a:r>
          </a:p>
          <a:p>
            <a:pPr lvl="1"/>
            <a:r>
              <a:rPr lang="es-ES" sz="1200" dirty="0"/>
              <a:t>-</a:t>
            </a:r>
            <a:r>
              <a:rPr lang="es-ES" sz="1200" dirty="0" err="1"/>
              <a:t>moz-user-select</a:t>
            </a:r>
            <a:r>
              <a:rPr lang="es-ES" sz="1200" dirty="0"/>
              <a:t>: </a:t>
            </a:r>
            <a:r>
              <a:rPr lang="es-ES" sz="1200" dirty="0" err="1"/>
              <a:t>none</a:t>
            </a:r>
            <a:r>
              <a:rPr lang="es-ES" sz="1200" dirty="0"/>
              <a:t>;      </a:t>
            </a:r>
          </a:p>
          <a:p>
            <a:pPr lvl="1"/>
            <a:r>
              <a:rPr lang="es-ES" sz="1200" dirty="0"/>
              <a:t>-ms-</a:t>
            </a:r>
            <a:r>
              <a:rPr lang="es-ES" sz="1200" dirty="0" err="1"/>
              <a:t>user</a:t>
            </a:r>
            <a:r>
              <a:rPr lang="es-ES" sz="1200" dirty="0"/>
              <a:t>-</a:t>
            </a:r>
            <a:r>
              <a:rPr lang="es-ES" sz="1200" dirty="0" err="1"/>
              <a:t>select</a:t>
            </a:r>
            <a:r>
              <a:rPr lang="es-ES" sz="1200" dirty="0"/>
              <a:t>: </a:t>
            </a:r>
            <a:r>
              <a:rPr lang="es-ES" sz="1200" dirty="0" err="1"/>
              <a:t>none</a:t>
            </a:r>
            <a:r>
              <a:rPr lang="es-ES" sz="1200" dirty="0"/>
              <a:t>;          </a:t>
            </a:r>
          </a:p>
          <a:p>
            <a:pPr lvl="1"/>
            <a:r>
              <a:rPr lang="es-ES" sz="1200" dirty="0" err="1"/>
              <a:t>user-select</a:t>
            </a:r>
            <a:r>
              <a:rPr lang="es-ES" sz="1200" dirty="0"/>
              <a:t>: </a:t>
            </a:r>
            <a:r>
              <a:rPr lang="es-ES" sz="1200" dirty="0" err="1"/>
              <a:t>none</a:t>
            </a:r>
            <a:r>
              <a:rPr lang="es-ES" sz="1200" dirty="0"/>
              <a:t>;  </a:t>
            </a:r>
          </a:p>
          <a:p>
            <a:pPr lvl="1"/>
            <a:r>
              <a:rPr lang="es-ES" sz="1200" dirty="0" err="1"/>
              <a:t>background-image</a:t>
            </a:r>
            <a:r>
              <a:rPr lang="es-ES" sz="1200" dirty="0"/>
              <a:t>: </a:t>
            </a:r>
            <a:r>
              <a:rPr lang="es-ES" sz="1200" dirty="0" err="1"/>
              <a:t>none</a:t>
            </a:r>
            <a:r>
              <a:rPr lang="es-ES" sz="1200" dirty="0"/>
              <a:t>;  </a:t>
            </a:r>
          </a:p>
          <a:p>
            <a:pPr lvl="1"/>
            <a:r>
              <a:rPr lang="es-ES" sz="1200" dirty="0" err="1"/>
              <a:t>border</a:t>
            </a:r>
            <a:r>
              <a:rPr lang="es-ES" sz="1200" dirty="0"/>
              <a:t>: 1px </a:t>
            </a:r>
            <a:r>
              <a:rPr lang="es-ES" sz="1200" dirty="0" err="1"/>
              <a:t>solid</a:t>
            </a:r>
            <a:r>
              <a:rPr lang="es-ES" sz="1200" dirty="0"/>
              <a:t> </a:t>
            </a:r>
            <a:r>
              <a:rPr lang="es-ES" sz="1200" dirty="0" err="1"/>
              <a:t>transparent</a:t>
            </a:r>
            <a:r>
              <a:rPr lang="es-ES" sz="1200" dirty="0"/>
              <a:t>;  </a:t>
            </a:r>
          </a:p>
          <a:p>
            <a:pPr lvl="1"/>
            <a:r>
              <a:rPr lang="es-ES" sz="1200" dirty="0" err="1"/>
              <a:t>border-radius</a:t>
            </a:r>
            <a:r>
              <a:rPr lang="es-ES" sz="1200" dirty="0"/>
              <a:t>: 4px;</a:t>
            </a:r>
          </a:p>
          <a:p>
            <a:r>
              <a:rPr lang="es-ES" sz="1200" dirty="0"/>
              <a:t>}</a:t>
            </a:r>
          </a:p>
          <a:p>
            <a:endParaRPr lang="es-ES" sz="1200" dirty="0"/>
          </a:p>
          <a:p>
            <a:endParaRPr lang="es-E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655233" y="4126568"/>
            <a:ext cx="5444067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050" dirty="0"/>
              <a:t>$(</a:t>
            </a:r>
            <a:r>
              <a:rPr lang="es-ES" sz="1050" dirty="0" err="1"/>
              <a:t>document</a:t>
            </a:r>
            <a:r>
              <a:rPr lang="es-ES" sz="1050" dirty="0"/>
              <a:t>).</a:t>
            </a:r>
            <a:r>
              <a:rPr lang="es-ES" sz="1050" dirty="0" err="1"/>
              <a:t>on</a:t>
            </a:r>
            <a:r>
              <a:rPr lang="es-ES" sz="1050" dirty="0"/>
              <a:t>('</a:t>
            </a:r>
            <a:r>
              <a:rPr lang="es-ES" sz="1050" dirty="0" err="1"/>
              <a:t>click.bs.collapse.data</a:t>
            </a:r>
            <a:r>
              <a:rPr lang="es-ES" sz="1050" dirty="0"/>
              <a:t>-api', '[data-</a:t>
            </a:r>
            <a:r>
              <a:rPr lang="es-ES" sz="1050" dirty="0" err="1"/>
              <a:t>toggle</a:t>
            </a:r>
            <a:r>
              <a:rPr lang="es-ES" sz="1050" dirty="0"/>
              <a:t>="</a:t>
            </a:r>
            <a:r>
              <a:rPr lang="es-ES" sz="1050" dirty="0" err="1"/>
              <a:t>collapse</a:t>
            </a:r>
            <a:r>
              <a:rPr lang="es-ES" sz="1050" dirty="0"/>
              <a:t>"]', </a:t>
            </a:r>
            <a:r>
              <a:rPr lang="es-ES" sz="1050" dirty="0" err="1"/>
              <a:t>function</a:t>
            </a:r>
            <a:r>
              <a:rPr lang="es-ES" sz="1050" dirty="0"/>
              <a:t> (e) {    </a:t>
            </a:r>
          </a:p>
          <a:p>
            <a:r>
              <a:rPr lang="es-ES" sz="1050" dirty="0"/>
              <a:t>	</a:t>
            </a:r>
            <a:r>
              <a:rPr lang="es-ES" sz="1050" dirty="0" err="1"/>
              <a:t>var</a:t>
            </a:r>
            <a:r>
              <a:rPr lang="es-ES" sz="1050" dirty="0"/>
              <a:t> $</a:t>
            </a:r>
            <a:r>
              <a:rPr lang="es-ES" sz="1050" dirty="0" err="1"/>
              <a:t>this</a:t>
            </a:r>
            <a:r>
              <a:rPr lang="es-ES" sz="1050" dirty="0"/>
              <a:t>   = $(</a:t>
            </a:r>
            <a:r>
              <a:rPr lang="es-ES" sz="1050" dirty="0" err="1"/>
              <a:t>this</a:t>
            </a:r>
            <a:r>
              <a:rPr lang="es-ES" sz="1050" dirty="0"/>
              <a:t>)    </a:t>
            </a:r>
          </a:p>
          <a:p>
            <a:r>
              <a:rPr lang="es-ES" sz="1050" dirty="0"/>
              <a:t>	</a:t>
            </a:r>
            <a:r>
              <a:rPr lang="es-ES" sz="1050" dirty="0" err="1"/>
              <a:t>if</a:t>
            </a:r>
            <a:r>
              <a:rPr lang="es-ES" sz="1050" dirty="0"/>
              <a:t> (!$</a:t>
            </a:r>
            <a:r>
              <a:rPr lang="es-ES" sz="1050" dirty="0" err="1"/>
              <a:t>this.attr</a:t>
            </a:r>
            <a:r>
              <a:rPr lang="es-ES" sz="1050" dirty="0"/>
              <a:t>('data-target')) </a:t>
            </a:r>
          </a:p>
          <a:p>
            <a:r>
              <a:rPr lang="es-ES" sz="1050" dirty="0"/>
              <a:t>		</a:t>
            </a:r>
            <a:r>
              <a:rPr lang="es-ES" sz="1050" dirty="0" err="1"/>
              <a:t>e.preventDefault</a:t>
            </a:r>
            <a:r>
              <a:rPr lang="es-ES" sz="1050" dirty="0"/>
              <a:t>()    </a:t>
            </a:r>
          </a:p>
          <a:p>
            <a:r>
              <a:rPr lang="es-ES" sz="1050" dirty="0"/>
              <a:t>	</a:t>
            </a:r>
            <a:r>
              <a:rPr lang="es-ES" sz="1050" dirty="0" err="1"/>
              <a:t>var</a:t>
            </a:r>
            <a:r>
              <a:rPr lang="es-ES" sz="1050" dirty="0"/>
              <a:t> $target = </a:t>
            </a:r>
            <a:r>
              <a:rPr lang="es-ES" sz="1050" dirty="0" err="1"/>
              <a:t>getTargetFromTrigger</a:t>
            </a:r>
            <a:r>
              <a:rPr lang="es-ES" sz="1050" dirty="0"/>
              <a:t>($</a:t>
            </a:r>
            <a:r>
              <a:rPr lang="es-ES" sz="1050" dirty="0" err="1"/>
              <a:t>this</a:t>
            </a:r>
            <a:r>
              <a:rPr lang="es-ES" sz="1050" dirty="0"/>
              <a:t>)    </a:t>
            </a:r>
          </a:p>
          <a:p>
            <a:r>
              <a:rPr lang="es-ES" sz="1050" dirty="0"/>
              <a:t>	</a:t>
            </a:r>
            <a:r>
              <a:rPr lang="es-ES" sz="1050" dirty="0" err="1"/>
              <a:t>var</a:t>
            </a:r>
            <a:r>
              <a:rPr lang="es-ES" sz="1050" dirty="0"/>
              <a:t> data    = $</a:t>
            </a:r>
            <a:r>
              <a:rPr lang="es-ES" sz="1050" dirty="0" err="1"/>
              <a:t>target.data</a:t>
            </a:r>
            <a:r>
              <a:rPr lang="es-ES" sz="1050" dirty="0"/>
              <a:t>('</a:t>
            </a:r>
            <a:r>
              <a:rPr lang="es-ES" sz="1050" dirty="0" err="1"/>
              <a:t>bs.collapse</a:t>
            </a:r>
            <a:r>
              <a:rPr lang="es-ES" sz="1050" dirty="0"/>
              <a:t>')    </a:t>
            </a:r>
          </a:p>
          <a:p>
            <a:r>
              <a:rPr lang="es-ES" sz="1050" dirty="0"/>
              <a:t>	</a:t>
            </a:r>
            <a:r>
              <a:rPr lang="es-ES" sz="1050" dirty="0" err="1"/>
              <a:t>var</a:t>
            </a:r>
            <a:r>
              <a:rPr lang="es-ES" sz="1050" dirty="0"/>
              <a:t> </a:t>
            </a:r>
            <a:r>
              <a:rPr lang="es-ES" sz="1050" dirty="0" err="1"/>
              <a:t>option</a:t>
            </a:r>
            <a:r>
              <a:rPr lang="es-ES" sz="1050" dirty="0"/>
              <a:t>  = data ? '</a:t>
            </a:r>
            <a:r>
              <a:rPr lang="es-ES" sz="1050" dirty="0" err="1"/>
              <a:t>toggle</a:t>
            </a:r>
            <a:r>
              <a:rPr lang="es-ES" sz="1050" dirty="0"/>
              <a:t>' : $</a:t>
            </a:r>
            <a:r>
              <a:rPr lang="es-ES" sz="1050" dirty="0" err="1"/>
              <a:t>this.data</a:t>
            </a:r>
            <a:r>
              <a:rPr lang="es-ES" sz="1050" dirty="0"/>
              <a:t>()    </a:t>
            </a:r>
          </a:p>
          <a:p>
            <a:r>
              <a:rPr lang="es-ES" sz="1050" dirty="0"/>
              <a:t>	</a:t>
            </a:r>
            <a:r>
              <a:rPr lang="es-ES" sz="1050" dirty="0" err="1"/>
              <a:t>Plugin.call</a:t>
            </a:r>
            <a:r>
              <a:rPr lang="es-ES" sz="1050" dirty="0"/>
              <a:t>($target, </a:t>
            </a:r>
            <a:r>
              <a:rPr lang="es-ES" sz="1050" dirty="0" err="1"/>
              <a:t>option</a:t>
            </a:r>
            <a:r>
              <a:rPr lang="es-ES" sz="1050" dirty="0"/>
              <a:t>)  </a:t>
            </a:r>
          </a:p>
          <a:p>
            <a:r>
              <a:rPr lang="es-ES" sz="1050" dirty="0"/>
              <a:t>})</a:t>
            </a:r>
            <a:endParaRPr lang="es-ES" sz="1050" dirty="0"/>
          </a:p>
        </p:txBody>
      </p:sp>
      <p:sp>
        <p:nvSpPr>
          <p:cNvPr id="8" name="CuadroTexto 7"/>
          <p:cNvSpPr txBox="1"/>
          <p:nvPr/>
        </p:nvSpPr>
        <p:spPr>
          <a:xfrm>
            <a:off x="840915" y="280312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HTML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62782" y="4530524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9042400" y="95646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CSS3</a:t>
            </a:r>
          </a:p>
        </p:txBody>
      </p:sp>
      <p:sp>
        <p:nvSpPr>
          <p:cNvPr id="18" name="Rectángulo: una sola esquina cortada 17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Rectángulo 22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24" name="Rectángulo 23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780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Etiquetas: &lt;!DOCTYPE&gt;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&lt;!DOCTYPE </a:t>
            </a:r>
            <a:r>
              <a:rPr lang="es-ES" dirty="0" err="1">
                <a:solidFill>
                  <a:srgbClr val="FF0000"/>
                </a:solidFill>
              </a:rPr>
              <a:t>html</a:t>
            </a:r>
            <a:r>
              <a:rPr lang="es-ES" dirty="0">
                <a:solidFill>
                  <a:srgbClr val="FF0000"/>
                </a:solidFill>
              </a:rPr>
              <a:t>&gt; </a:t>
            </a:r>
            <a:r>
              <a:rPr lang="es-ES" dirty="0"/>
              <a:t>Indica al navegador que usamos </a:t>
            </a:r>
            <a:r>
              <a:rPr lang="es-ES" b="1" dirty="0"/>
              <a:t>HTML5</a:t>
            </a:r>
          </a:p>
          <a:p>
            <a:pPr marL="0" indent="0">
              <a:buNone/>
            </a:pPr>
            <a:r>
              <a:rPr lang="es-ES" b="1" dirty="0"/>
              <a:t>Anteriormente:</a:t>
            </a:r>
          </a:p>
          <a:p>
            <a:r>
              <a:rPr lang="es-ES" dirty="0"/>
              <a:t>&lt;!DOCTYPE HTML PUBLIC "-//W3C//DTD HTML 4.01//EN" "http://www.w3.org/TR/html4/strict.dtd"&gt; </a:t>
            </a:r>
          </a:p>
          <a:p>
            <a:r>
              <a:rPr lang="es-ES" dirty="0"/>
              <a:t>&lt;!DOCTYPE HTML PUBLIC "-//W3C//DTD HTML 4.01 </a:t>
            </a:r>
            <a:r>
              <a:rPr lang="es-ES" dirty="0" err="1"/>
              <a:t>Transitional</a:t>
            </a:r>
            <a:r>
              <a:rPr lang="es-ES" dirty="0"/>
              <a:t>//EN" "http://www.w3.org/TR/html4/loose.dtd"&gt; </a:t>
            </a:r>
          </a:p>
          <a:p>
            <a:r>
              <a:rPr lang="es-ES" dirty="0"/>
              <a:t>&lt;!DOCTYPE HTML PUBLIC "-//W3C//DTD HTML 4.01 </a:t>
            </a:r>
            <a:r>
              <a:rPr lang="es-ES" dirty="0" err="1"/>
              <a:t>Frameset</a:t>
            </a:r>
            <a:r>
              <a:rPr lang="es-ES" dirty="0"/>
              <a:t>//EN" "http://www.w3.org/TR/html4/frameset.dtd"&gt; </a:t>
            </a:r>
          </a:p>
          <a:p>
            <a:r>
              <a:rPr lang="es-ES" dirty="0"/>
              <a:t>&lt;!DOCTYPE </a:t>
            </a:r>
            <a:r>
              <a:rPr lang="es-ES" dirty="0" err="1"/>
              <a:t>html</a:t>
            </a:r>
            <a:r>
              <a:rPr lang="es-ES" dirty="0"/>
              <a:t> PUBLIC "-//W3C//DTD XHTML 1.0 </a:t>
            </a:r>
            <a:r>
              <a:rPr lang="es-ES" dirty="0" err="1"/>
              <a:t>Strict</a:t>
            </a:r>
            <a:r>
              <a:rPr lang="es-ES" dirty="0"/>
              <a:t>//EN" "http://www.w3.org/TR/xhtml1/DTD/xhtml1-strict.dtd"&gt; </a:t>
            </a:r>
          </a:p>
          <a:p>
            <a:endParaRPr lang="es-ES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76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Etiquetas: &lt;</a:t>
            </a:r>
            <a:r>
              <a:rPr lang="es-ES" dirty="0" err="1"/>
              <a:t>html</a:t>
            </a:r>
            <a:r>
              <a:rPr lang="es-ES" dirty="0"/>
              <a:t>&gt;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&lt;</a:t>
            </a:r>
            <a:r>
              <a:rPr lang="es-ES" dirty="0" err="1">
                <a:solidFill>
                  <a:srgbClr val="FF0000"/>
                </a:solidFill>
              </a:rPr>
              <a:t>html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lang</a:t>
            </a:r>
            <a:r>
              <a:rPr lang="es-ES" dirty="0">
                <a:solidFill>
                  <a:srgbClr val="FF0000"/>
                </a:solidFill>
              </a:rPr>
              <a:t>="es“&gt; </a:t>
            </a:r>
            <a:r>
              <a:rPr lang="es-ES" dirty="0"/>
              <a:t>Contenido del documento </a:t>
            </a:r>
            <a:r>
              <a:rPr lang="es-ES" dirty="0" err="1"/>
              <a:t>html</a:t>
            </a:r>
            <a:r>
              <a:rPr lang="es-ES" dirty="0"/>
              <a:t> y especificación del idioma a usar es=Español.</a:t>
            </a:r>
            <a:endParaRPr lang="es-ES" b="1" dirty="0"/>
          </a:p>
          <a:p>
            <a:pPr marL="0" indent="0">
              <a:buNone/>
            </a:pPr>
            <a:r>
              <a:rPr lang="es-ES" b="1" dirty="0"/>
              <a:t>Atributos:</a:t>
            </a:r>
          </a:p>
          <a:p>
            <a:r>
              <a:rPr lang="es-ES" dirty="0" err="1"/>
              <a:t>manifest</a:t>
            </a:r>
            <a:r>
              <a:rPr lang="es-ES" dirty="0"/>
              <a:t>: &lt;</a:t>
            </a:r>
            <a:r>
              <a:rPr lang="es-ES" dirty="0" err="1"/>
              <a:t>html</a:t>
            </a:r>
            <a:r>
              <a:rPr lang="es-ES" dirty="0"/>
              <a:t> </a:t>
            </a:r>
            <a:r>
              <a:rPr lang="es-ES" dirty="0" err="1"/>
              <a:t>manifest</a:t>
            </a:r>
            <a:r>
              <a:rPr lang="es-ES" dirty="0"/>
              <a:t>="</a:t>
            </a:r>
            <a:r>
              <a:rPr lang="es-ES" dirty="0" err="1"/>
              <a:t>demo.appcache</a:t>
            </a:r>
            <a:r>
              <a:rPr lang="es-ES" dirty="0"/>
              <a:t>"&gt; Modo offline</a:t>
            </a:r>
          </a:p>
          <a:p>
            <a:r>
              <a:rPr lang="es-ES" dirty="0" err="1"/>
              <a:t>lang</a:t>
            </a:r>
            <a:r>
              <a:rPr lang="es-ES" dirty="0"/>
              <a:t>: Idioma de la página</a:t>
            </a:r>
          </a:p>
          <a:p>
            <a:r>
              <a:rPr lang="es-ES" dirty="0" err="1"/>
              <a:t>xmlns</a:t>
            </a:r>
            <a:r>
              <a:rPr lang="es-ES" dirty="0"/>
              <a:t>: </a:t>
            </a:r>
            <a:r>
              <a:rPr lang="es-ES" dirty="0"/>
              <a:t>&lt;</a:t>
            </a:r>
            <a:r>
              <a:rPr lang="es-ES" dirty="0" err="1"/>
              <a:t>html</a:t>
            </a:r>
            <a:r>
              <a:rPr lang="es-ES" dirty="0"/>
              <a:t> </a:t>
            </a:r>
            <a:r>
              <a:rPr lang="es-ES" dirty="0" err="1"/>
              <a:t>xmlns</a:t>
            </a:r>
            <a:r>
              <a:rPr lang="es-ES" dirty="0"/>
              <a:t>="http://www.w3.org/1999/xhtml"&gt; Otras formas de definir el </a:t>
            </a:r>
            <a:r>
              <a:rPr lang="es-ES" dirty="0" err="1"/>
              <a:t>html</a:t>
            </a:r>
            <a:endParaRPr lang="es-ES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42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Etiquetas: </a:t>
            </a:r>
            <a:r>
              <a:rPr lang="es-ES" dirty="0"/>
              <a:t>&lt;head&gt;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&lt;head&gt; </a:t>
            </a:r>
            <a:r>
              <a:rPr lang="es-ES" dirty="0"/>
              <a:t>En ella se agrupan </a:t>
            </a:r>
            <a:r>
              <a:rPr lang="fr-FR" dirty="0" err="1"/>
              <a:t>documentos</a:t>
            </a:r>
            <a:r>
              <a:rPr lang="fr-FR" dirty="0"/>
              <a:t>(&lt;</a:t>
            </a:r>
            <a:r>
              <a:rPr lang="fr-FR" dirty="0" err="1"/>
              <a:t>link</a:t>
            </a:r>
            <a:r>
              <a:rPr lang="fr-FR" dirty="0"/>
              <a:t>&gt;),scripts(&lt;script&gt;), styles(&lt;</a:t>
            </a:r>
            <a:r>
              <a:rPr lang="fr-FR" dirty="0" err="1"/>
              <a:t>link</a:t>
            </a:r>
            <a:r>
              <a:rPr lang="fr-FR" dirty="0"/>
              <a:t>&gt;), </a:t>
            </a:r>
            <a:r>
              <a:rPr lang="fr-FR" dirty="0" err="1"/>
              <a:t>meta</a:t>
            </a:r>
            <a:r>
              <a:rPr lang="fr-FR" dirty="0"/>
              <a:t> </a:t>
            </a:r>
            <a:r>
              <a:rPr lang="fr-FR" dirty="0" err="1"/>
              <a:t>información</a:t>
            </a:r>
            <a:r>
              <a:rPr lang="fr-FR" dirty="0"/>
              <a:t>(&lt;</a:t>
            </a:r>
            <a:r>
              <a:rPr lang="fr-FR" dirty="0" err="1"/>
              <a:t>meta</a:t>
            </a:r>
            <a:r>
              <a:rPr lang="fr-FR" dirty="0"/>
              <a:t>&gt;) </a:t>
            </a:r>
            <a:r>
              <a:rPr lang="fr-FR" dirty="0" err="1"/>
              <a:t>etc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Se </a:t>
            </a:r>
            <a:r>
              <a:rPr lang="fr-FR" dirty="0" err="1"/>
              <a:t>utiliza</a:t>
            </a:r>
            <a:r>
              <a:rPr lang="fr-FR" dirty="0"/>
              <a:t> para </a:t>
            </a:r>
            <a:r>
              <a:rPr lang="fr-FR" dirty="0" err="1"/>
              <a:t>inicializar</a:t>
            </a:r>
            <a:r>
              <a:rPr lang="fr-FR" dirty="0"/>
              <a:t> los </a:t>
            </a:r>
            <a:r>
              <a:rPr lang="fr-FR" dirty="0" err="1"/>
              <a:t>archivos</a:t>
            </a:r>
            <a:r>
              <a:rPr lang="fr-FR" dirty="0"/>
              <a:t> de los que </a:t>
            </a:r>
            <a:r>
              <a:rPr lang="fr-FR" dirty="0" err="1"/>
              <a:t>depende</a:t>
            </a:r>
            <a:r>
              <a:rPr lang="fr-FR" dirty="0"/>
              <a:t> la </a:t>
            </a:r>
            <a:r>
              <a:rPr lang="fr-FR" dirty="0" err="1"/>
              <a:t>página</a:t>
            </a:r>
            <a:r>
              <a:rPr lang="fr-FR" dirty="0"/>
              <a:t> web.</a:t>
            </a:r>
          </a:p>
          <a:p>
            <a:r>
              <a:rPr lang="fr-FR" sz="2400" dirty="0"/>
              <a:t>&lt;</a:t>
            </a:r>
            <a:r>
              <a:rPr lang="fr-FR" sz="2400" dirty="0" err="1"/>
              <a:t>title</a:t>
            </a:r>
            <a:r>
              <a:rPr lang="fr-FR" sz="2400" dirty="0"/>
              <a:t>&gt; : </a:t>
            </a:r>
            <a:r>
              <a:rPr lang="fr-FR" sz="2400" dirty="0" err="1"/>
              <a:t>Titulo</a:t>
            </a:r>
            <a:r>
              <a:rPr lang="fr-FR" sz="2400" dirty="0"/>
              <a:t> de la </a:t>
            </a:r>
            <a:r>
              <a:rPr lang="fr-FR" sz="2400" dirty="0" err="1"/>
              <a:t>página</a:t>
            </a:r>
            <a:r>
              <a:rPr lang="fr-FR" sz="2400" dirty="0"/>
              <a:t> web</a:t>
            </a:r>
          </a:p>
          <a:p>
            <a:r>
              <a:rPr lang="fr-FR" sz="2400" dirty="0"/>
              <a:t>&lt;</a:t>
            </a:r>
            <a:r>
              <a:rPr lang="fr-FR" sz="2400" dirty="0" err="1"/>
              <a:t>meta</a:t>
            </a:r>
            <a:r>
              <a:rPr lang="fr-FR" sz="2400" dirty="0"/>
              <a:t>&gt; : Meta </a:t>
            </a:r>
            <a:r>
              <a:rPr lang="fr-FR" sz="2400" dirty="0" err="1"/>
              <a:t>informacion</a:t>
            </a:r>
            <a:r>
              <a:rPr lang="fr-FR" sz="2400" dirty="0"/>
              <a:t> </a:t>
            </a:r>
            <a:r>
              <a:rPr lang="fr-FR" sz="2400" dirty="0" err="1"/>
              <a:t>tanto</a:t>
            </a:r>
            <a:r>
              <a:rPr lang="fr-FR" sz="2400" dirty="0"/>
              <a:t> para el </a:t>
            </a:r>
            <a:r>
              <a:rPr lang="fr-FR" sz="2400" dirty="0" err="1"/>
              <a:t>navegador</a:t>
            </a:r>
            <a:r>
              <a:rPr lang="fr-FR" sz="2400" dirty="0"/>
              <a:t> </a:t>
            </a:r>
            <a:r>
              <a:rPr lang="fr-FR" sz="2400" dirty="0" err="1"/>
              <a:t>como</a:t>
            </a:r>
            <a:r>
              <a:rPr lang="fr-FR" sz="2400" dirty="0"/>
              <a:t> para </a:t>
            </a:r>
            <a:r>
              <a:rPr lang="fr-FR" sz="2400" dirty="0" err="1"/>
              <a:t>webCrawlers</a:t>
            </a:r>
            <a:r>
              <a:rPr lang="fr-FR" sz="2400" dirty="0"/>
              <a:t>.</a:t>
            </a:r>
          </a:p>
          <a:p>
            <a:r>
              <a:rPr lang="fr-FR" sz="2400" dirty="0"/>
              <a:t>&lt;</a:t>
            </a:r>
            <a:r>
              <a:rPr lang="fr-FR" sz="2400" dirty="0" err="1"/>
              <a:t>link</a:t>
            </a:r>
            <a:r>
              <a:rPr lang="fr-FR" sz="2400" dirty="0"/>
              <a:t>&gt;: Con </a:t>
            </a:r>
            <a:r>
              <a:rPr lang="fr-FR" sz="2400" dirty="0" err="1"/>
              <a:t>ella</a:t>
            </a:r>
            <a:r>
              <a:rPr lang="fr-FR" sz="2400" dirty="0"/>
              <a:t> se </a:t>
            </a:r>
            <a:r>
              <a:rPr lang="fr-FR" sz="2400" dirty="0" err="1"/>
              <a:t>enlazan</a:t>
            </a:r>
            <a:r>
              <a:rPr lang="fr-FR" sz="2400" dirty="0"/>
              <a:t> </a:t>
            </a:r>
            <a:r>
              <a:rPr lang="fr-FR" sz="2400" dirty="0" err="1"/>
              <a:t>archivos</a:t>
            </a:r>
            <a:r>
              <a:rPr lang="fr-FR" sz="2400" dirty="0"/>
              <a:t> de </a:t>
            </a:r>
            <a:r>
              <a:rPr lang="fr-FR" sz="2400" dirty="0" err="1"/>
              <a:t>estilos</a:t>
            </a:r>
            <a:r>
              <a:rPr lang="fr-FR" sz="2400" dirty="0"/>
              <a:t>(.</a:t>
            </a:r>
            <a:r>
              <a:rPr lang="fr-FR" sz="2400" dirty="0" err="1"/>
              <a:t>css</a:t>
            </a:r>
            <a:r>
              <a:rPr lang="fr-FR" sz="2400" dirty="0"/>
              <a:t>) o el </a:t>
            </a:r>
            <a:r>
              <a:rPr lang="fr-FR" sz="2400" dirty="0" err="1"/>
              <a:t>icono</a:t>
            </a:r>
            <a:r>
              <a:rPr lang="fr-FR" sz="2400" dirty="0"/>
              <a:t> de la web.</a:t>
            </a:r>
          </a:p>
          <a:p>
            <a:pPr marL="0" indent="0" algn="ctr">
              <a:buNone/>
            </a:pPr>
            <a:r>
              <a:rPr lang="en-US" sz="2400" dirty="0"/>
              <a:t>&lt;link </a:t>
            </a:r>
            <a:r>
              <a:rPr lang="en-US" sz="2400" dirty="0" err="1"/>
              <a:t>href</a:t>
            </a:r>
            <a:r>
              <a:rPr lang="en-US" sz="2400" dirty="0"/>
              <a:t>="public/bootstrap.css" </a:t>
            </a:r>
            <a:r>
              <a:rPr lang="en-US" sz="2400" dirty="0" err="1"/>
              <a:t>rel</a:t>
            </a:r>
            <a:r>
              <a:rPr lang="en-US" sz="2400" dirty="0"/>
              <a:t>="stylesheet"&gt;</a:t>
            </a:r>
            <a:r>
              <a:rPr lang="fr-FR" sz="2400" dirty="0"/>
              <a:t> </a:t>
            </a:r>
          </a:p>
          <a:p>
            <a:r>
              <a:rPr lang="fr-FR" sz="2400" dirty="0"/>
              <a:t>&lt;script&gt;: Para </a:t>
            </a:r>
            <a:r>
              <a:rPr lang="fr-FR" sz="2400" dirty="0" err="1"/>
              <a:t>incluir</a:t>
            </a:r>
            <a:r>
              <a:rPr lang="fr-FR" sz="2400" dirty="0"/>
              <a:t> scripts en </a:t>
            </a:r>
            <a:r>
              <a:rPr lang="fr-FR" sz="2400" dirty="0" err="1"/>
              <a:t>nuestra</a:t>
            </a:r>
            <a:r>
              <a:rPr lang="fr-FR" sz="2400" dirty="0"/>
              <a:t> web.</a:t>
            </a:r>
            <a:endParaRPr lang="es-ES" sz="2000" dirty="0"/>
          </a:p>
          <a:p>
            <a:pPr marL="0" indent="0" algn="ctr">
              <a:buNone/>
            </a:pPr>
            <a:r>
              <a:rPr lang="fr-FR" sz="2400" dirty="0"/>
              <a:t>&lt;script </a:t>
            </a:r>
            <a:r>
              <a:rPr lang="fr-FR" sz="2400" dirty="0" err="1"/>
              <a:t>src</a:t>
            </a:r>
            <a:r>
              <a:rPr lang="fr-FR" sz="2400" dirty="0"/>
              <a:t>="public/jquery.js"&gt;&lt;/script&gt;</a:t>
            </a:r>
            <a:endParaRPr lang="fr-FR" sz="2400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624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Etiquetas: </a:t>
            </a:r>
            <a:r>
              <a:rPr lang="es-ES" dirty="0"/>
              <a:t>&lt;</a:t>
            </a:r>
            <a:r>
              <a:rPr lang="es-ES" dirty="0" err="1"/>
              <a:t>body</a:t>
            </a:r>
            <a:r>
              <a:rPr lang="es-ES" dirty="0"/>
              <a:t>&gt;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&lt;</a:t>
            </a:r>
            <a:r>
              <a:rPr lang="es-ES" dirty="0" err="1">
                <a:solidFill>
                  <a:srgbClr val="FF0000"/>
                </a:solidFill>
              </a:rPr>
              <a:t>body</a:t>
            </a:r>
            <a:r>
              <a:rPr lang="es-ES" dirty="0">
                <a:solidFill>
                  <a:srgbClr val="FF0000"/>
                </a:solidFill>
              </a:rPr>
              <a:t>&gt; </a:t>
            </a:r>
            <a:r>
              <a:rPr lang="es-ES" dirty="0"/>
              <a:t>Define el cuerpo de la pagina web. Dentro de esta etiqueta van todas las etiquetas destinadas a darle forma a la web: textos, </a:t>
            </a:r>
            <a:r>
              <a:rPr lang="es-ES" dirty="0" err="1"/>
              <a:t>hyperlinks</a:t>
            </a:r>
            <a:r>
              <a:rPr lang="es-ES" dirty="0"/>
              <a:t>, imágenes, tablas, listas, videos, botones…</a:t>
            </a:r>
            <a:endParaRPr lang="fr-FR" sz="2400" dirty="0"/>
          </a:p>
        </p:txBody>
      </p:sp>
      <p:sp>
        <p:nvSpPr>
          <p:cNvPr id="4" name="Rectángulo: una sola esquina cortada 3"/>
          <p:cNvSpPr/>
          <p:nvPr/>
        </p:nvSpPr>
        <p:spPr>
          <a:xfrm>
            <a:off x="0" y="5956300"/>
            <a:ext cx="9156700" cy="9017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9156700" y="6108700"/>
            <a:ext cx="30353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flipH="1">
            <a:off x="9105900" y="6116320"/>
            <a:ext cx="243840" cy="7416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" y="6084569"/>
            <a:ext cx="666491" cy="6664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" y="6063239"/>
            <a:ext cx="687821" cy="6878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1808086" y="623314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Taller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básico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de </a:t>
            </a:r>
            <a:r>
              <a:rPr lang="en-U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dise</a:t>
            </a:r>
            <a:r>
              <a:rPr lang="es-ES" b="1" dirty="0" err="1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ño</a:t>
            </a:r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Web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554662" y="6361354"/>
            <a:ext cx="1453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#NEOCOM17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9277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1510</Words>
  <Application>Microsoft Office PowerPoint</Application>
  <PresentationFormat>Panorámica</PresentationFormat>
  <Paragraphs>212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Taller básico  de  diseño Web</vt:lpstr>
      <vt:lpstr>Herramientas: Navegador y editor de Textos</vt:lpstr>
      <vt:lpstr>¿Editar y ver cambios? Usando el navegador</vt:lpstr>
      <vt:lpstr>HTML5</vt:lpstr>
      <vt:lpstr>Un ejemplo de coexistencia</vt:lpstr>
      <vt:lpstr>Etiquetas: &lt;!DOCTYPE&gt;</vt:lpstr>
      <vt:lpstr>Etiquetas: &lt;html&gt;</vt:lpstr>
      <vt:lpstr>Etiquetas: &lt;head&gt;</vt:lpstr>
      <vt:lpstr>Etiquetas: &lt;body&gt;</vt:lpstr>
      <vt:lpstr>Etiquetas: Textos</vt:lpstr>
      <vt:lpstr>Las etiquetas necesitan estilos</vt:lpstr>
      <vt:lpstr>¿Por qué Bootstrap?</vt:lpstr>
      <vt:lpstr>Responsive Design ¿Qué es eso?</vt:lpstr>
      <vt:lpstr>Vale esto esta muy bien pero… ¿Cómo funciona?</vt:lpstr>
      <vt:lpstr>Diseñando Responsive</vt:lpstr>
      <vt:lpstr>Diseñando Responsive</vt:lpstr>
      <vt:lpstr>Elementos: Listas</vt:lpstr>
      <vt:lpstr>Tablas</vt:lpstr>
      <vt:lpstr>Herramientas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básico  de  diseño Web</dc:title>
  <dc:creator>Samuel Garcés Marín</dc:creator>
  <cp:lastModifiedBy>Samuel Garcés Marín</cp:lastModifiedBy>
  <cp:revision>29</cp:revision>
  <dcterms:created xsi:type="dcterms:W3CDTF">2017-03-02T10:25:25Z</dcterms:created>
  <dcterms:modified xsi:type="dcterms:W3CDTF">2017-03-04T00:48:59Z</dcterms:modified>
</cp:coreProperties>
</file>